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3" r:id="rId8"/>
    <p:sldId id="262" r:id="rId9"/>
  </p:sldIdLst>
  <p:sldSz cx="9144000" cy="6858000" type="screen4x3"/>
  <p:notesSz cx="6858000" cy="92122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5059" autoAdjust="0"/>
  </p:normalViewPr>
  <p:slideViewPr>
    <p:cSldViewPr>
      <p:cViewPr varScale="1">
        <p:scale>
          <a:sx n="96" d="100"/>
          <a:sy n="96"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613"/>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60613"/>
          </a:xfrm>
          <a:prstGeom prst="rect">
            <a:avLst/>
          </a:prstGeom>
        </p:spPr>
        <p:txBody>
          <a:bodyPr vert="horz" lIns="91440" tIns="45720" rIns="91440" bIns="45720" rtlCol="0"/>
          <a:lstStyle>
            <a:lvl1pPr algn="r">
              <a:defRPr sz="1200"/>
            </a:lvl1pPr>
          </a:lstStyle>
          <a:p>
            <a:fld id="{2C157367-043F-414E-A83A-97F8995E6EE5}" type="datetimeFigureOut">
              <a:rPr lang="en-US" smtClean="0"/>
              <a:t>5/22/2015</a:t>
            </a:fld>
            <a:endParaRPr lang="en-CA"/>
          </a:p>
        </p:txBody>
      </p:sp>
      <p:sp>
        <p:nvSpPr>
          <p:cNvPr id="4" name="Footer Placeholder 3"/>
          <p:cNvSpPr>
            <a:spLocks noGrp="1"/>
          </p:cNvSpPr>
          <p:nvPr>
            <p:ph type="ftr" sz="quarter" idx="2"/>
          </p:nvPr>
        </p:nvSpPr>
        <p:spPr>
          <a:xfrm>
            <a:off x="0" y="8750051"/>
            <a:ext cx="2971800" cy="460613"/>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750051"/>
            <a:ext cx="2971800" cy="460613"/>
          </a:xfrm>
          <a:prstGeom prst="rect">
            <a:avLst/>
          </a:prstGeom>
        </p:spPr>
        <p:txBody>
          <a:bodyPr vert="horz" lIns="91440" tIns="45720" rIns="91440" bIns="45720" rtlCol="0" anchor="b"/>
          <a:lstStyle>
            <a:lvl1pPr algn="r">
              <a:defRPr sz="1200"/>
            </a:lvl1pPr>
          </a:lstStyle>
          <a:p>
            <a:fld id="{0552EAEE-AE63-4B23-8CB8-FBA7C54A0C23}" type="slidenum">
              <a:rPr lang="en-CA" smtClean="0"/>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613"/>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60613"/>
          </a:xfrm>
          <a:prstGeom prst="rect">
            <a:avLst/>
          </a:prstGeom>
        </p:spPr>
        <p:txBody>
          <a:bodyPr vert="horz" lIns="91440" tIns="45720" rIns="91440" bIns="45720" rtlCol="0"/>
          <a:lstStyle>
            <a:lvl1pPr algn="r">
              <a:defRPr sz="1200"/>
            </a:lvl1pPr>
          </a:lstStyle>
          <a:p>
            <a:fld id="{76CAA6AD-A7FA-4C34-B2C1-F8D5FEE73665}" type="datetimeFigureOut">
              <a:rPr lang="en-US" smtClean="0"/>
              <a:pPr/>
              <a:t>5/22/2015</a:t>
            </a:fld>
            <a:endParaRPr lang="en-CA"/>
          </a:p>
        </p:txBody>
      </p:sp>
      <p:sp>
        <p:nvSpPr>
          <p:cNvPr id="4" name="Slide Image Placeholder 3"/>
          <p:cNvSpPr>
            <a:spLocks noGrp="1" noRot="1" noChangeAspect="1"/>
          </p:cNvSpPr>
          <p:nvPr>
            <p:ph type="sldImg" idx="2"/>
          </p:nvPr>
        </p:nvSpPr>
        <p:spPr>
          <a:xfrm>
            <a:off x="1127125" y="690563"/>
            <a:ext cx="4603750" cy="34544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75825"/>
            <a:ext cx="5486400" cy="414551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750051"/>
            <a:ext cx="2971800" cy="460613"/>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750051"/>
            <a:ext cx="2971800" cy="460613"/>
          </a:xfrm>
          <a:prstGeom prst="rect">
            <a:avLst/>
          </a:prstGeom>
        </p:spPr>
        <p:txBody>
          <a:bodyPr vert="horz" lIns="91440" tIns="45720" rIns="91440" bIns="45720" rtlCol="0" anchor="b"/>
          <a:lstStyle>
            <a:lvl1pPr algn="r">
              <a:defRPr sz="1200"/>
            </a:lvl1pPr>
          </a:lstStyle>
          <a:p>
            <a:fld id="{67CAAEF4-58E8-4C69-A4F0-F20CB1E9A2E5}"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These ideas are widely accepted as essential to quality nursing care and are espoused in vision and mission statements, but making them operational in practice is challenging.</a:t>
            </a:r>
            <a:r>
              <a:rPr lang="en-CA" baseline="0" dirty="0" smtClean="0"/>
              <a:t> </a:t>
            </a:r>
            <a:endParaRPr lang="en-CA" dirty="0"/>
          </a:p>
        </p:txBody>
      </p:sp>
      <p:sp>
        <p:nvSpPr>
          <p:cNvPr id="4" name="Slide Number Placeholder 3"/>
          <p:cNvSpPr>
            <a:spLocks noGrp="1"/>
          </p:cNvSpPr>
          <p:nvPr>
            <p:ph type="sldNum" sz="quarter" idx="10"/>
          </p:nvPr>
        </p:nvSpPr>
        <p:spPr/>
        <p:txBody>
          <a:bodyPr/>
          <a:lstStyle/>
          <a:p>
            <a:fld id="{67CAAEF4-58E8-4C69-A4F0-F20CB1E9A2E5}" type="slidenum">
              <a:rPr lang="en-CA" smtClean="0"/>
              <a:pPr/>
              <a:t>2</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In</a:t>
            </a:r>
            <a:r>
              <a:rPr lang="en-CA" baseline="0" dirty="0" smtClean="0"/>
              <a:t> a person centered culture, person centeredness applies to all stakeholders, residents, families, caregivers, etc. Caregivers are given the same consideration in autonomy, trust, respect. Consideration is given to relationship and the human experience of the caregivers as well. </a:t>
            </a:r>
          </a:p>
          <a:p>
            <a:r>
              <a:rPr lang="en-CA" baseline="0" dirty="0" smtClean="0"/>
              <a:t>Licensing requirements and evaluation or accreditation are focused on metrics—what can be measured </a:t>
            </a:r>
            <a:r>
              <a:rPr lang="en-CA" baseline="0" dirty="0" err="1" smtClean="0"/>
              <a:t>eg</a:t>
            </a:r>
            <a:r>
              <a:rPr lang="en-CA" baseline="0" dirty="0" smtClean="0"/>
              <a:t>. Facility acquired infection, medication error, incident reports—the do not consider resident and family experience. Yet when people are asked what constitutes good care to them—excluding competence of caregivers which is considered as a given—they relate how their preferences and personal needs were met, the relationship aspects of care, how they were made to feel.</a:t>
            </a:r>
            <a:endParaRPr lang="en-CA" dirty="0"/>
          </a:p>
        </p:txBody>
      </p:sp>
      <p:sp>
        <p:nvSpPr>
          <p:cNvPr id="4" name="Slide Number Placeholder 3"/>
          <p:cNvSpPr>
            <a:spLocks noGrp="1"/>
          </p:cNvSpPr>
          <p:nvPr>
            <p:ph type="sldNum" sz="quarter" idx="10"/>
          </p:nvPr>
        </p:nvSpPr>
        <p:spPr/>
        <p:txBody>
          <a:bodyPr/>
          <a:lstStyle/>
          <a:p>
            <a:fld id="{67CAAEF4-58E8-4C69-A4F0-F20CB1E9A2E5}" type="slidenum">
              <a:rPr lang="en-CA" smtClean="0"/>
              <a:pPr/>
              <a:t>3</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The model includes not only what we do but</a:t>
            </a:r>
            <a:r>
              <a:rPr lang="en-CA" baseline="0" dirty="0" smtClean="0"/>
              <a:t> who we are as nurses—our values, competencies, self understanding, commitment—the environment that we work in, and the processes that we use, to bring about person centered outcomes. All of these things combine to make the workplace culture, and contribute to the extent to which our care is person centered.</a:t>
            </a:r>
          </a:p>
          <a:p>
            <a:r>
              <a:rPr lang="en-CA" baseline="0" dirty="0" smtClean="0"/>
              <a:t>Specifies outcomes that can be observed and measured.</a:t>
            </a:r>
            <a:endParaRPr lang="en-CA" dirty="0"/>
          </a:p>
        </p:txBody>
      </p:sp>
      <p:sp>
        <p:nvSpPr>
          <p:cNvPr id="4" name="Slide Number Placeholder 3"/>
          <p:cNvSpPr>
            <a:spLocks noGrp="1"/>
          </p:cNvSpPr>
          <p:nvPr>
            <p:ph type="sldNum" sz="quarter" idx="10"/>
          </p:nvPr>
        </p:nvSpPr>
        <p:spPr/>
        <p:txBody>
          <a:bodyPr/>
          <a:lstStyle/>
          <a:p>
            <a:fld id="{67CAAEF4-58E8-4C69-A4F0-F20CB1E9A2E5}" type="slidenum">
              <a:rPr lang="en-CA" smtClean="0"/>
              <a:pPr/>
              <a:t>4</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Description of the objectives of each</a:t>
            </a:r>
            <a:r>
              <a:rPr lang="en-CA" baseline="0" dirty="0" smtClean="0"/>
              <a:t> workshop</a:t>
            </a:r>
          </a:p>
          <a:p>
            <a:r>
              <a:rPr lang="en-CA" baseline="0" dirty="0" smtClean="0"/>
              <a:t>Do Victorian Parlour Game—Read poem at the end of the workshop</a:t>
            </a:r>
          </a:p>
          <a:p>
            <a:r>
              <a:rPr lang="en-CA" baseline="0" dirty="0" smtClean="0"/>
              <a:t>Describe how they made out—what difference did the workshops make?</a:t>
            </a:r>
            <a:endParaRPr lang="en-CA" dirty="0"/>
          </a:p>
        </p:txBody>
      </p:sp>
      <p:sp>
        <p:nvSpPr>
          <p:cNvPr id="4" name="Slide Number Placeholder 3"/>
          <p:cNvSpPr>
            <a:spLocks noGrp="1"/>
          </p:cNvSpPr>
          <p:nvPr>
            <p:ph type="sldNum" sz="quarter" idx="10"/>
          </p:nvPr>
        </p:nvSpPr>
        <p:spPr/>
        <p:txBody>
          <a:bodyPr/>
          <a:lstStyle/>
          <a:p>
            <a:fld id="{67CAAEF4-58E8-4C69-A4F0-F20CB1E9A2E5}" type="slidenum">
              <a:rPr lang="en-CA" smtClean="0"/>
              <a:pPr/>
              <a:t>5</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Balancing resident preference and decision</a:t>
            </a:r>
            <a:r>
              <a:rPr lang="en-CA" baseline="0" dirty="0" smtClean="0"/>
              <a:t> making with professional obligation and organizational requirements</a:t>
            </a:r>
          </a:p>
          <a:p>
            <a:r>
              <a:rPr lang="en-CA" baseline="0" dirty="0" smtClean="0"/>
              <a:t>Personal and professional values clarification combined with nurturing and articulation of a shared vision. Evaluation of the </a:t>
            </a:r>
            <a:r>
              <a:rPr lang="en-CA" baseline="0" dirty="0" err="1" smtClean="0"/>
              <a:t>operationalization</a:t>
            </a:r>
            <a:r>
              <a:rPr lang="en-CA" baseline="0" dirty="0" smtClean="0"/>
              <a:t> of the vision within care processes and the environment. </a:t>
            </a:r>
          </a:p>
          <a:p>
            <a:r>
              <a:rPr lang="en-CA" baseline="0" dirty="0" smtClean="0"/>
              <a:t>Champions for person centered processes and practices stimulate practice evaluation and development; facilitate problem solving and learning, articulate the shared vision and model its </a:t>
            </a:r>
            <a:r>
              <a:rPr lang="en-CA" baseline="0" dirty="0" err="1" smtClean="0"/>
              <a:t>operationalization</a:t>
            </a:r>
            <a:r>
              <a:rPr lang="en-CA" baseline="0" dirty="0" smtClean="0"/>
              <a:t>.</a:t>
            </a:r>
          </a:p>
          <a:p>
            <a:r>
              <a:rPr lang="en-CA" baseline="0" dirty="0" smtClean="0"/>
              <a:t>Person centered administration that encourages innovation and learning. This means that nursing staff are encouraged to problem solve and make decisions based on multiple sources of evidence, including their experience, and their knowledge of the residents. Supportive teams and systems that empower front line staff are needed. Also needed is making education a priority, including orientation, and on-going </a:t>
            </a:r>
            <a:r>
              <a:rPr lang="en-CA" baseline="0" dirty="0" err="1" smtClean="0"/>
              <a:t>inservice</a:t>
            </a:r>
            <a:r>
              <a:rPr lang="en-CA" baseline="0" dirty="0" smtClean="0"/>
              <a:t>.</a:t>
            </a:r>
          </a:p>
          <a:p>
            <a:r>
              <a:rPr lang="en-CA" baseline="0" dirty="0" smtClean="0"/>
              <a:t>Developing a physical environment that supports person centered </a:t>
            </a:r>
            <a:r>
              <a:rPr lang="en-CA" b="1" baseline="0" dirty="0" smtClean="0">
                <a:solidFill>
                  <a:schemeClr val="tx1"/>
                </a:solidFill>
              </a:rPr>
              <a:t>principles—be specific about these.</a:t>
            </a:r>
          </a:p>
          <a:p>
            <a:endParaRPr lang="en-CA" dirty="0">
              <a:solidFill>
                <a:srgbClr val="FFFF00"/>
              </a:solidFill>
            </a:endParaRPr>
          </a:p>
        </p:txBody>
      </p:sp>
      <p:sp>
        <p:nvSpPr>
          <p:cNvPr id="4" name="Slide Number Placeholder 3"/>
          <p:cNvSpPr>
            <a:spLocks noGrp="1"/>
          </p:cNvSpPr>
          <p:nvPr>
            <p:ph type="sldNum" sz="quarter" idx="10"/>
          </p:nvPr>
        </p:nvSpPr>
        <p:spPr/>
        <p:txBody>
          <a:bodyPr/>
          <a:lstStyle/>
          <a:p>
            <a:fld id="{67CAAEF4-58E8-4C69-A4F0-F20CB1E9A2E5}" type="slidenum">
              <a:rPr lang="en-CA" smtClean="0"/>
              <a:pPr/>
              <a:t>6</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F715381-5575-47BD-81B9-0E86ED54E051}" type="datetimeFigureOut">
              <a:rPr lang="en-US" smtClean="0"/>
              <a:pPr/>
              <a:t>5/22/2015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D498154-2E8D-434B-BAFF-4039CE8E046A}" type="slidenum">
              <a:rPr lang="en-CA" smtClean="0"/>
              <a:pPr/>
              <a:t>‹#›</a:t>
            </a:fld>
            <a:endParaRPr lang="en-CA"/>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715381-5575-47BD-81B9-0E86ED54E051}" type="datetimeFigureOut">
              <a:rPr lang="en-US" smtClean="0"/>
              <a:pPr/>
              <a:t>5/22/2015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D498154-2E8D-434B-BAFF-4039CE8E046A}"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715381-5575-47BD-81B9-0E86ED54E051}" type="datetimeFigureOut">
              <a:rPr lang="en-US" smtClean="0"/>
              <a:pPr/>
              <a:t>5/22/2015</a:t>
            </a:fld>
            <a:endParaRPr lang="en-CA"/>
          </a:p>
        </p:txBody>
      </p:sp>
      <p:sp>
        <p:nvSpPr>
          <p:cNvPr id="5" name="Footer Placeholder 4"/>
          <p:cNvSpPr>
            <a:spLocks noGrp="1"/>
          </p:cNvSpPr>
          <p:nvPr>
            <p:ph type="ftr" sz="quarter" idx="11"/>
          </p:nvPr>
        </p:nvSpPr>
        <p:spPr>
          <a:xfrm>
            <a:off x="2640597" y="6377459"/>
            <a:ext cx="3836404" cy="365125"/>
          </a:xfrm>
        </p:spPr>
        <p:txBody>
          <a:bodyPr/>
          <a:lstStyle/>
          <a:p>
            <a:endParaRPr lang="en-CA"/>
          </a:p>
        </p:txBody>
      </p:sp>
      <p:sp>
        <p:nvSpPr>
          <p:cNvPr id="6" name="Slide Number Placeholder 5"/>
          <p:cNvSpPr>
            <a:spLocks noGrp="1"/>
          </p:cNvSpPr>
          <p:nvPr>
            <p:ph type="sldNum" sz="quarter" idx="12"/>
          </p:nvPr>
        </p:nvSpPr>
        <p:spPr/>
        <p:txBody>
          <a:bodyPr/>
          <a:lstStyle/>
          <a:p>
            <a:fld id="{8D498154-2E8D-434B-BAFF-4039CE8E046A}"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715381-5575-47BD-81B9-0E86ED54E051}" type="datetimeFigureOut">
              <a:rPr lang="en-US" smtClean="0"/>
              <a:pPr/>
              <a:t>5/22/2015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D498154-2E8D-434B-BAFF-4039CE8E046A}"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F715381-5575-47BD-81B9-0E86ED54E051}" type="datetimeFigureOut">
              <a:rPr lang="en-US" smtClean="0"/>
              <a:pPr/>
              <a:t>5/22/2015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D498154-2E8D-434B-BAFF-4039CE8E046A}"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715381-5575-47BD-81B9-0E86ED54E051}" type="datetimeFigureOut">
              <a:rPr lang="en-US" smtClean="0"/>
              <a:pPr/>
              <a:t>5/22/2015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D498154-2E8D-434B-BAFF-4039CE8E046A}"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F715381-5575-47BD-81B9-0E86ED54E051}" type="datetimeFigureOut">
              <a:rPr lang="en-US" smtClean="0"/>
              <a:pPr/>
              <a:t>5/22/2015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D498154-2E8D-434B-BAFF-4039CE8E046A}"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F715381-5575-47BD-81B9-0E86ED54E051}" type="datetimeFigureOut">
              <a:rPr lang="en-US" smtClean="0"/>
              <a:pPr/>
              <a:t>5/22/2015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D498154-2E8D-434B-BAFF-4039CE8E046A}"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715381-5575-47BD-81B9-0E86ED54E051}" type="datetimeFigureOut">
              <a:rPr lang="en-US" smtClean="0"/>
              <a:pPr/>
              <a:t>5/22/2015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D498154-2E8D-434B-BAFF-4039CE8E046A}"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F715381-5575-47BD-81B9-0E86ED54E051}" type="datetimeFigureOut">
              <a:rPr lang="en-US" smtClean="0"/>
              <a:pPr/>
              <a:t>5/22/2015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D498154-2E8D-434B-BAFF-4039CE8E046A}" type="slidenum">
              <a:rPr lang="en-CA" smtClean="0"/>
              <a:pPr/>
              <a:t>‹#›</a:t>
            </a:fld>
            <a:endParaRPr lang="en-CA"/>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F715381-5575-47BD-81B9-0E86ED54E051}" type="datetimeFigureOut">
              <a:rPr lang="en-US" smtClean="0"/>
              <a:pPr/>
              <a:t>5/22/2015</a:t>
            </a:fld>
            <a:endParaRPr lang="en-CA"/>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CA"/>
          </a:p>
        </p:txBody>
      </p:sp>
      <p:sp>
        <p:nvSpPr>
          <p:cNvPr id="7" name="Slide Number Placeholder 6"/>
          <p:cNvSpPr>
            <a:spLocks noGrp="1"/>
          </p:cNvSpPr>
          <p:nvPr>
            <p:ph type="sldNum" sz="quarter" idx="12"/>
          </p:nvPr>
        </p:nvSpPr>
        <p:spPr>
          <a:xfrm>
            <a:off x="8339328" y="1170432"/>
            <a:ext cx="733864" cy="201168"/>
          </a:xfrm>
        </p:spPr>
        <p:txBody>
          <a:bodyPr/>
          <a:lstStyle/>
          <a:p>
            <a:fld id="{8D498154-2E8D-434B-BAFF-4039CE8E046A}"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F715381-5575-47BD-81B9-0E86ED54E051}" type="datetimeFigureOut">
              <a:rPr lang="en-US" smtClean="0"/>
              <a:pPr/>
              <a:t>5/22/2015</a:t>
            </a:fld>
            <a:endParaRPr lang="en-CA"/>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CA"/>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D498154-2E8D-434B-BAFF-4039CE8E046A}"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200" b="1" dirty="0" smtClean="0"/>
              <a:t>Moving Toward a Person Centered Culture:</a:t>
            </a:r>
            <a:br>
              <a:rPr lang="en-CA" sz="3200" b="1" dirty="0" smtClean="0"/>
            </a:br>
            <a:r>
              <a:rPr lang="en-CA" sz="3200" b="1" dirty="0" smtClean="0"/>
              <a:t>An Educational Approach</a:t>
            </a:r>
            <a:endParaRPr lang="en-CA" sz="3200" b="1" dirty="0"/>
          </a:p>
        </p:txBody>
      </p:sp>
      <p:sp>
        <p:nvSpPr>
          <p:cNvPr id="3" name="Subtitle 2"/>
          <p:cNvSpPr>
            <a:spLocks noGrp="1"/>
          </p:cNvSpPr>
          <p:nvPr>
            <p:ph type="subTitle" idx="1"/>
          </p:nvPr>
        </p:nvSpPr>
        <p:spPr/>
        <p:txBody>
          <a:bodyPr>
            <a:normAutofit/>
          </a:bodyPr>
          <a:lstStyle/>
          <a:p>
            <a:r>
              <a:rPr lang="en-CA" sz="2400" dirty="0" smtClean="0"/>
              <a:t>Lois Thornton RN BN MEd</a:t>
            </a:r>
          </a:p>
          <a:p>
            <a:r>
              <a:rPr lang="en-CA" sz="2400" dirty="0" smtClean="0"/>
              <a:t>May 29, 2015</a:t>
            </a:r>
          </a:p>
          <a:p>
            <a:r>
              <a:rPr lang="en-CA" sz="2400" dirty="0" smtClean="0"/>
              <a:t>CGNA Conference, Charlottetown, PEI</a:t>
            </a:r>
            <a:endParaRPr lang="en-CA"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Defining Person and Person centered Nursing</a:t>
            </a:r>
            <a:endParaRPr lang="en-CA" dirty="0"/>
          </a:p>
        </p:txBody>
      </p:sp>
      <p:sp>
        <p:nvSpPr>
          <p:cNvPr id="3" name="Content Placeholder 2"/>
          <p:cNvSpPr>
            <a:spLocks noGrp="1"/>
          </p:cNvSpPr>
          <p:nvPr>
            <p:ph idx="1"/>
          </p:nvPr>
        </p:nvSpPr>
        <p:spPr/>
        <p:txBody>
          <a:bodyPr>
            <a:normAutofit lnSpcReduction="10000"/>
          </a:bodyPr>
          <a:lstStyle/>
          <a:p>
            <a:pPr>
              <a:buNone/>
            </a:pPr>
            <a:r>
              <a:rPr lang="en-CA" b="1" dirty="0" smtClean="0"/>
              <a:t>Person:</a:t>
            </a:r>
            <a:r>
              <a:rPr lang="en-CA" dirty="0" smtClean="0"/>
              <a:t> </a:t>
            </a:r>
          </a:p>
          <a:p>
            <a:r>
              <a:rPr lang="en-CA" dirty="0" smtClean="0"/>
              <a:t>has intrinsic value</a:t>
            </a:r>
          </a:p>
          <a:p>
            <a:r>
              <a:rPr lang="en-CA" dirty="0" smtClean="0"/>
              <a:t>Implies recognition, respect, trust</a:t>
            </a:r>
          </a:p>
          <a:p>
            <a:r>
              <a:rPr lang="en-CA" dirty="0" smtClean="0"/>
              <a:t>In relationship, in social world, in place and time, with self</a:t>
            </a:r>
          </a:p>
          <a:p>
            <a:endParaRPr lang="en-CA" dirty="0" smtClean="0"/>
          </a:p>
          <a:p>
            <a:pPr>
              <a:buNone/>
            </a:pPr>
            <a:r>
              <a:rPr lang="en-CA" b="1" dirty="0" smtClean="0"/>
              <a:t>Person centered nursing:</a:t>
            </a:r>
          </a:p>
          <a:p>
            <a:r>
              <a:rPr lang="en-CA" dirty="0" smtClean="0"/>
              <a:t>Human experience is at the center of care delivery</a:t>
            </a:r>
          </a:p>
          <a:p>
            <a:r>
              <a:rPr lang="en-CA" dirty="0" smtClean="0"/>
              <a:t>Relationship focused, collaborative, holistic</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Why a person-centered culture?</a:t>
            </a:r>
            <a:endParaRPr lang="en-CA" dirty="0"/>
          </a:p>
        </p:txBody>
      </p:sp>
      <p:sp>
        <p:nvSpPr>
          <p:cNvPr id="3" name="Content Placeholder 2"/>
          <p:cNvSpPr>
            <a:spLocks noGrp="1"/>
          </p:cNvSpPr>
          <p:nvPr>
            <p:ph idx="1"/>
          </p:nvPr>
        </p:nvSpPr>
        <p:spPr/>
        <p:txBody>
          <a:bodyPr/>
          <a:lstStyle/>
          <a:p>
            <a:endParaRPr lang="en-CA" dirty="0" smtClean="0"/>
          </a:p>
          <a:p>
            <a:r>
              <a:rPr lang="en-CA" dirty="0" smtClean="0"/>
              <a:t>Replacing “person centered moments” with “a way of doing business”</a:t>
            </a:r>
          </a:p>
          <a:p>
            <a:pPr>
              <a:buNone/>
            </a:pPr>
            <a:endParaRPr lang="en-CA" dirty="0" smtClean="0"/>
          </a:p>
          <a:p>
            <a:r>
              <a:rPr lang="en-CA" dirty="0" smtClean="0"/>
              <a:t>Living the vision requires normalization of person centered thinking and practices</a:t>
            </a: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Model</a:t>
            </a:r>
            <a:endParaRPr lang="en-CA" dirty="0"/>
          </a:p>
        </p:txBody>
      </p:sp>
      <p:pic>
        <p:nvPicPr>
          <p:cNvPr id="4" name="Picture 2"/>
          <p:cNvPicPr>
            <a:picLocks noGrp="1" noChangeAspect="1" noChangeArrowheads="1"/>
          </p:cNvPicPr>
          <p:nvPr>
            <p:ph idx="1"/>
          </p:nvPr>
        </p:nvPicPr>
        <p:blipFill>
          <a:blip r:embed="rId3" cstate="print"/>
          <a:srcRect/>
          <a:stretch>
            <a:fillRect/>
          </a:stretch>
        </p:blipFill>
        <p:spPr bwMode="auto">
          <a:xfrm>
            <a:off x="1785918" y="1643050"/>
            <a:ext cx="5214974" cy="5000660"/>
          </a:xfrm>
          <a:prstGeom prst="rect">
            <a:avLst/>
          </a:prstGeom>
          <a:noFill/>
          <a:ln w="9525">
            <a:noFill/>
            <a:miter lim="800000"/>
            <a:headEnd/>
            <a:tailEnd/>
          </a:ln>
        </p:spPr>
      </p:pic>
      <p:sp>
        <p:nvSpPr>
          <p:cNvPr id="6" name="TextBox 5"/>
          <p:cNvSpPr txBox="1"/>
          <p:nvPr/>
        </p:nvSpPr>
        <p:spPr>
          <a:xfrm>
            <a:off x="500034" y="6286520"/>
            <a:ext cx="1798890" cy="246221"/>
          </a:xfrm>
          <a:prstGeom prst="rect">
            <a:avLst/>
          </a:prstGeom>
          <a:noFill/>
        </p:spPr>
        <p:txBody>
          <a:bodyPr wrap="none" rtlCol="0">
            <a:spAutoFit/>
          </a:bodyPr>
          <a:lstStyle/>
          <a:p>
            <a:r>
              <a:rPr lang="en-CA" sz="1000" dirty="0" smtClean="0"/>
              <a:t>McCormack &amp; </a:t>
            </a:r>
            <a:r>
              <a:rPr lang="en-CA" sz="1000" dirty="0" err="1" smtClean="0"/>
              <a:t>McCance</a:t>
            </a:r>
            <a:r>
              <a:rPr lang="en-CA" sz="1000" dirty="0" smtClean="0"/>
              <a:t>, 2010)</a:t>
            </a:r>
            <a:endParaRPr lang="en-CA" sz="1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workshops</a:t>
            </a:r>
            <a:endParaRPr lang="en-CA" dirty="0"/>
          </a:p>
        </p:txBody>
      </p:sp>
      <p:sp>
        <p:nvSpPr>
          <p:cNvPr id="3" name="Content Placeholder 2"/>
          <p:cNvSpPr>
            <a:spLocks noGrp="1"/>
          </p:cNvSpPr>
          <p:nvPr>
            <p:ph idx="1"/>
          </p:nvPr>
        </p:nvSpPr>
        <p:spPr/>
        <p:txBody>
          <a:bodyPr/>
          <a:lstStyle/>
          <a:p>
            <a:r>
              <a:rPr lang="en-CA" dirty="0" smtClean="0"/>
              <a:t>Promoting an Awareness and Understanding of Person Centeredness</a:t>
            </a:r>
          </a:p>
          <a:p>
            <a:pPr>
              <a:buNone/>
            </a:pPr>
            <a:endParaRPr lang="en-CA" dirty="0" smtClean="0"/>
          </a:p>
          <a:p>
            <a:r>
              <a:rPr lang="en-CA" dirty="0" smtClean="0"/>
              <a:t>Developing a Shared Vision</a:t>
            </a:r>
          </a:p>
          <a:p>
            <a:pPr>
              <a:buNone/>
            </a:pPr>
            <a:endParaRPr lang="en-CA" dirty="0" smtClean="0"/>
          </a:p>
          <a:p>
            <a:r>
              <a:rPr lang="en-CA" dirty="0" smtClean="0"/>
              <a:t>Determining the Quality of User Experience</a:t>
            </a:r>
          </a:p>
          <a:p>
            <a:pPr>
              <a:buNone/>
            </a:pPr>
            <a:endParaRPr lang="en-CA" dirty="0" smtClean="0"/>
          </a:p>
          <a:p>
            <a:r>
              <a:rPr lang="en-CA" dirty="0" smtClean="0"/>
              <a:t>Planning for Practice Change</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Keys to success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Shared vision; understanding and discussion of ethical implications</a:t>
            </a:r>
          </a:p>
          <a:p>
            <a:r>
              <a:rPr lang="en-CA" dirty="0" smtClean="0"/>
              <a:t>Articulating shared values: knowing self and understanding personal and professional values</a:t>
            </a:r>
          </a:p>
          <a:p>
            <a:r>
              <a:rPr lang="en-CA" dirty="0" smtClean="0"/>
              <a:t>Identifying facilitators of practice change</a:t>
            </a:r>
          </a:p>
          <a:p>
            <a:r>
              <a:rPr lang="en-CA" dirty="0" smtClean="0"/>
              <a:t>Encouraging practice development at staff level: supportive systems, power sharing, potential for innovation and acceptance of risk taking, team building, learning culture</a:t>
            </a:r>
          </a:p>
          <a:p>
            <a:r>
              <a:rPr lang="en-CA" dirty="0" smtClean="0"/>
              <a:t>Adapting the care environment</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4800" dirty="0" smtClean="0"/>
              <a:t>In Long Term Care</a:t>
            </a:r>
            <a:br>
              <a:rPr lang="en-CA" sz="4800" dirty="0" smtClean="0"/>
            </a:br>
            <a:endParaRPr lang="en-CA" dirty="0"/>
          </a:p>
        </p:txBody>
      </p:sp>
      <p:sp>
        <p:nvSpPr>
          <p:cNvPr id="3" name="Content Placeholder 2"/>
          <p:cNvSpPr>
            <a:spLocks noGrp="1"/>
          </p:cNvSpPr>
          <p:nvPr>
            <p:ph idx="1"/>
          </p:nvPr>
        </p:nvSpPr>
        <p:spPr>
          <a:xfrm>
            <a:off x="428596" y="1500174"/>
            <a:ext cx="8229600" cy="5214974"/>
          </a:xfrm>
        </p:spPr>
        <p:txBody>
          <a:bodyPr>
            <a:noAutofit/>
          </a:bodyPr>
          <a:lstStyle/>
          <a:p>
            <a:pPr>
              <a:buNone/>
            </a:pPr>
            <a:r>
              <a:rPr lang="en-CA" sz="1200" dirty="0" smtClean="0"/>
              <a:t>Longing for compassion and loving care; For feelings of belonging</a:t>
            </a:r>
          </a:p>
          <a:p>
            <a:pPr>
              <a:buNone/>
            </a:pPr>
            <a:r>
              <a:rPr lang="en-CA" sz="1200" dirty="0" smtClean="0"/>
              <a:t>And the hugs and kisses that is sweet</a:t>
            </a:r>
          </a:p>
          <a:p>
            <a:pPr>
              <a:buNone/>
            </a:pPr>
            <a:r>
              <a:rPr lang="en-CA" sz="1200" dirty="0" smtClean="0"/>
              <a:t>Lonely and useless; Frustrated and sometimes afraid</a:t>
            </a:r>
          </a:p>
          <a:p>
            <a:pPr>
              <a:buNone/>
            </a:pPr>
            <a:r>
              <a:rPr lang="en-CA" sz="1200" dirty="0" smtClean="0"/>
              <a:t>They pity me</a:t>
            </a:r>
          </a:p>
          <a:p>
            <a:pPr>
              <a:buNone/>
            </a:pPr>
            <a:r>
              <a:rPr lang="en-CA" sz="1200" dirty="0" smtClean="0"/>
              <a:t>Such boredom, sadness and loneliness</a:t>
            </a:r>
          </a:p>
          <a:p>
            <a:pPr>
              <a:buNone/>
            </a:pPr>
            <a:r>
              <a:rPr lang="en-CA" sz="1200" dirty="0" smtClean="0"/>
              <a:t>But even though I am sick I am in safe hands</a:t>
            </a:r>
          </a:p>
          <a:p>
            <a:pPr>
              <a:buNone/>
            </a:pPr>
            <a:r>
              <a:rPr lang="en-CA" sz="1200" dirty="0" smtClean="0"/>
              <a:t>Anxious but</a:t>
            </a:r>
          </a:p>
          <a:p>
            <a:pPr>
              <a:buNone/>
            </a:pPr>
            <a:r>
              <a:rPr lang="en-CA" sz="1200" dirty="0" smtClean="0"/>
              <a:t>If my parents are around, beautiful the life is</a:t>
            </a:r>
          </a:p>
          <a:p>
            <a:pPr>
              <a:buNone/>
            </a:pPr>
            <a:r>
              <a:rPr lang="en-CA" sz="1200" dirty="0" smtClean="0"/>
              <a:t>Need for much attention and love</a:t>
            </a:r>
          </a:p>
          <a:p>
            <a:pPr>
              <a:buNone/>
            </a:pPr>
            <a:r>
              <a:rPr lang="en-CA" sz="1200" dirty="0" smtClean="0"/>
              <a:t>The time is too long: nothing to do</a:t>
            </a:r>
          </a:p>
          <a:p>
            <a:pPr>
              <a:buNone/>
            </a:pPr>
            <a:r>
              <a:rPr lang="en-CA" sz="1200" dirty="0" smtClean="0"/>
              <a:t>Bored and depressed</a:t>
            </a:r>
          </a:p>
          <a:p>
            <a:pPr>
              <a:buNone/>
            </a:pPr>
            <a:r>
              <a:rPr lang="en-CA" sz="1200" dirty="0" smtClean="0"/>
              <a:t>Rejected, alone, pitiful, powerless, depressed</a:t>
            </a:r>
          </a:p>
          <a:p>
            <a:pPr>
              <a:buNone/>
            </a:pPr>
            <a:r>
              <a:rPr lang="en-CA" sz="1200" dirty="0" smtClean="0"/>
              <a:t>I want to be with my family right now</a:t>
            </a:r>
          </a:p>
          <a:p>
            <a:pPr>
              <a:buNone/>
            </a:pPr>
            <a:r>
              <a:rPr lang="en-CA" sz="1200" dirty="0" smtClean="0"/>
              <a:t>The touch of their caress, the smile on their faces</a:t>
            </a:r>
          </a:p>
          <a:p>
            <a:pPr>
              <a:buNone/>
            </a:pPr>
            <a:r>
              <a:rPr lang="en-CA" sz="1200" dirty="0" smtClean="0"/>
              <a:t>Their voice saying how much they love me</a:t>
            </a:r>
          </a:p>
          <a:p>
            <a:pPr>
              <a:buNone/>
            </a:pPr>
            <a:r>
              <a:rPr lang="en-CA" sz="1200" dirty="0" smtClean="0"/>
              <a:t>Repulsed by wound exudates and smell</a:t>
            </a:r>
          </a:p>
          <a:p>
            <a:pPr>
              <a:buNone/>
            </a:pPr>
            <a:r>
              <a:rPr lang="en-CA" sz="1200" dirty="0" smtClean="0"/>
              <a:t>Pain but</a:t>
            </a:r>
          </a:p>
          <a:p>
            <a:pPr>
              <a:buNone/>
            </a:pPr>
            <a:r>
              <a:rPr lang="en-CA" sz="1200" dirty="0" smtClean="0"/>
              <a:t>Life here is better than at my house</a:t>
            </a:r>
          </a:p>
          <a:p>
            <a:pPr>
              <a:buNone/>
            </a:pPr>
            <a:r>
              <a:rPr lang="en-CA" sz="1200" dirty="0" smtClean="0"/>
              <a:t>Cannot express my feelings</a:t>
            </a:r>
          </a:p>
          <a:p>
            <a:pPr>
              <a:buNone/>
            </a:pPr>
            <a:r>
              <a:rPr lang="en-CA" sz="1200" dirty="0" smtClean="0"/>
              <a:t>Useless, wasted, a burden to society</a:t>
            </a:r>
          </a:p>
          <a:p>
            <a:pPr>
              <a:buNone/>
            </a:pPr>
            <a:r>
              <a:rPr lang="en-CA" sz="1200" dirty="0" smtClean="0"/>
              <a:t>They deal with me as an object not</a:t>
            </a:r>
          </a:p>
          <a:p>
            <a:pPr>
              <a:buNone/>
            </a:pPr>
            <a:r>
              <a:rPr lang="en-CA" sz="1200" dirty="0" smtClean="0"/>
              <a:t>A human being</a:t>
            </a:r>
          </a:p>
          <a:p>
            <a:pPr>
              <a:buNone/>
            </a:pPr>
            <a:r>
              <a:rPr lang="en-CA" sz="1200" dirty="0" smtClean="0"/>
              <a:t>Machine centered care</a:t>
            </a:r>
          </a:p>
          <a:p>
            <a:pPr>
              <a:buNone/>
            </a:pPr>
            <a:r>
              <a:rPr lang="en-CA" sz="1200" dirty="0" smtClean="0"/>
              <a:t>Upset and irritable</a:t>
            </a:r>
          </a:p>
          <a:p>
            <a:pPr>
              <a:buNone/>
            </a:pPr>
            <a:r>
              <a:rPr lang="en-CA" sz="1200" dirty="0" smtClean="0"/>
              <a:t>Lonely and irritable</a:t>
            </a:r>
          </a:p>
          <a:p>
            <a:pPr>
              <a:buNone/>
            </a:pPr>
            <a:r>
              <a:rPr lang="en-CA" sz="1200" dirty="0" smtClean="0"/>
              <a:t>Thank God for what and who I am</a:t>
            </a:r>
          </a:p>
          <a:p>
            <a:pPr>
              <a:buNone/>
            </a:pPr>
            <a:r>
              <a:rPr lang="en-CA" sz="1200" dirty="0" smtClean="0"/>
              <a:t>I will overcome and use the best of my abilities</a:t>
            </a:r>
          </a:p>
          <a:p>
            <a:pPr>
              <a:buNone/>
            </a:pPr>
            <a:r>
              <a:rPr lang="en-CA" sz="1200" dirty="0" smtClean="0"/>
              <a:t>To survive.</a:t>
            </a:r>
          </a:p>
          <a:p>
            <a:pPr>
              <a:buNone/>
            </a:pPr>
            <a:endParaRPr lang="en-CA"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References</a:t>
            </a:r>
            <a:endParaRPr lang="en-CA" dirty="0"/>
          </a:p>
        </p:txBody>
      </p:sp>
      <p:sp>
        <p:nvSpPr>
          <p:cNvPr id="3" name="Content Placeholder 2"/>
          <p:cNvSpPr>
            <a:spLocks noGrp="1"/>
          </p:cNvSpPr>
          <p:nvPr>
            <p:ph idx="1"/>
          </p:nvPr>
        </p:nvSpPr>
        <p:spPr/>
        <p:txBody>
          <a:bodyPr>
            <a:normAutofit/>
          </a:bodyPr>
          <a:lstStyle/>
          <a:p>
            <a:r>
              <a:rPr lang="en-CA" sz="2400" dirty="0" smtClean="0"/>
              <a:t>McCormack, B. &amp; </a:t>
            </a:r>
            <a:r>
              <a:rPr lang="en-CA" sz="2400" dirty="0" err="1" smtClean="0"/>
              <a:t>McCance</a:t>
            </a:r>
            <a:r>
              <a:rPr lang="en-CA" sz="2400" dirty="0" smtClean="0"/>
              <a:t>, T. (2010). </a:t>
            </a:r>
            <a:r>
              <a:rPr lang="en-CA" sz="2400" i="1" dirty="0" smtClean="0"/>
              <a:t>Person-centered nursing: Theory and Practice</a:t>
            </a:r>
            <a:r>
              <a:rPr lang="en-CA" sz="2400" dirty="0" smtClean="0"/>
              <a:t>. Oxford, U. </a:t>
            </a:r>
            <a:r>
              <a:rPr lang="en-CA" sz="2400" dirty="0" err="1" smtClean="0"/>
              <a:t>K.:Wiley</a:t>
            </a:r>
            <a:r>
              <a:rPr lang="en-CA" sz="2400" dirty="0" smtClean="0"/>
              <a:t>-Blackwell.</a:t>
            </a:r>
            <a:endParaRPr lang="en-CA"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20441</TotalTime>
  <Words>820</Words>
  <Application>Microsoft Office PowerPoint</Application>
  <PresentationFormat>On-screen Show (4:3)</PresentationFormat>
  <Paragraphs>83</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Module</vt:lpstr>
      <vt:lpstr>Moving Toward a Person Centered Culture: An Educational Approach</vt:lpstr>
      <vt:lpstr>Defining Person and Person centered Nursing</vt:lpstr>
      <vt:lpstr>Why a person-centered culture?</vt:lpstr>
      <vt:lpstr>The Model</vt:lpstr>
      <vt:lpstr>The workshops</vt:lpstr>
      <vt:lpstr>Keys to success</vt:lpstr>
      <vt:lpstr>In Long Term Care </vt:lpstr>
      <vt:lpstr>References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Toward a Person Centered Culture: An Educational Approach</dc:title>
  <dc:creator>owner</dc:creator>
  <cp:lastModifiedBy>owner</cp:lastModifiedBy>
  <cp:revision>29</cp:revision>
  <dcterms:created xsi:type="dcterms:W3CDTF">2015-04-23T14:23:57Z</dcterms:created>
  <dcterms:modified xsi:type="dcterms:W3CDTF">2015-05-22T14:36:37Z</dcterms:modified>
</cp:coreProperties>
</file>